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SemiBold"/>
      <p:regular r:id="rId16"/>
      <p:bold r:id="rId17"/>
      <p:italic r:id="rId18"/>
      <p:boldItalic r:id="rId19"/>
    </p:embeddedFont>
    <p:embeddedFont>
      <p:font typeface="Montserrat SemiBold"/>
      <p:regular r:id="rId20"/>
      <p:bold r:id="rId21"/>
      <p:italic r:id="rId22"/>
      <p:boldItalic r:id="rId23"/>
    </p:embeddedFont>
    <p:embeddedFont>
      <p:font typeface="Raleway"/>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Raleway-regular.fntdata"/><Relationship Id="rId23" Type="http://schemas.openxmlformats.org/officeDocument/2006/relationships/font" Target="fonts/Montserrat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Mono-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on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SemiBold-bold.fntdata"/><Relationship Id="rId16" Type="http://schemas.openxmlformats.org/officeDocument/2006/relationships/font" Target="fonts/RalewaySemiBold-regular.fntdata"/><Relationship Id="rId19" Type="http://schemas.openxmlformats.org/officeDocument/2006/relationships/font" Target="fonts/RalewaySemiBold-boldItalic.fntdata"/><Relationship Id="rId18" Type="http://schemas.openxmlformats.org/officeDocument/2006/relationships/font" Target="fonts/Raleway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30781b7825_3_2: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g330781b7825_3_2: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55" name="Google Shape;55;g330781b7825_3_2: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b="0" i="0" lang="en" sz="1100" u="none" cap="none" strike="noStrike">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0781b7825_3_1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g330781b7825_3_1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64" name="Google Shape;64;g330781b7825_3_1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0781b7825_3_2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g330781b7825_3_2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76" name="Google Shape;76;g330781b7825_3_2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0781b7825_3_3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330781b7825_3_3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87" name="Google Shape;87;g330781b7825_3_3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0781b7825_3_4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g330781b7825_3_4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98" name="Google Shape;98;g330781b7825_3_4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0781b7825_3_5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g330781b7825_3_5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09" name="Google Shape;109;g330781b7825_3_5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0781b7825_3_6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g330781b7825_3_6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20" name="Google Shape;120;g330781b7825_3_6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0781b7825_3_7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330781b7825_3_7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32" name="Google Shape;132;g330781b7825_3_7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0781b7825_3_81:notes"/>
          <p:cNvSpPr/>
          <p:nvPr>
            <p:ph idx="2" type="sldImg"/>
          </p:nvPr>
        </p:nvSpPr>
        <p:spPr>
          <a:xfrm>
            <a:off x="0" y="0"/>
            <a:ext cx="1500000" cy="15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g330781b7825_3_81:notes"/>
          <p:cNvSpPr txBox="1"/>
          <p:nvPr>
            <p:ph idx="1" type="body"/>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43" name="Google Shape;143;g330781b7825_3_81:notes"/>
          <p:cNvSpPr txBox="1"/>
          <p:nvPr>
            <p:ph idx="12" type="sldNum"/>
          </p:nvPr>
        </p:nvSpPr>
        <p:spPr>
          <a:xfrm>
            <a:off x="0" y="0"/>
            <a:ext cx="2000000" cy="1500000"/>
          </a:xfrm>
          <a:prstGeom prst="rect">
            <a:avLst/>
          </a:prstGeom>
          <a:noFill/>
          <a:ln>
            <a:noFill/>
          </a:ln>
        </p:spPr>
        <p:txBody>
          <a:bodyPr anchorCtr="0" anchor="t" bIns="27925" lIns="55875" spcFirstLastPara="1" rIns="55875" wrap="square" tIns="27925">
            <a:noAutofit/>
          </a:bodyPr>
          <a:lstStyle/>
          <a:p>
            <a:pPr indent="0" lvl="0" marL="0" marR="0" rtl="0" algn="l">
              <a:spcBef>
                <a:spcPts val="0"/>
              </a:spcBef>
              <a:spcAft>
                <a:spcPts val="0"/>
              </a:spcAft>
              <a:buNone/>
            </a:pPr>
            <a:fld id="{00000000-1234-1234-1234-123412341234}" type="slidenum">
              <a:rPr lang="en" sz="1100">
                <a:solidFill>
                  <a:schemeClr val="dk1"/>
                </a:solidFill>
                <a:latin typeface="Arial"/>
                <a:ea typeface="Arial"/>
                <a:cs typeface="Arial"/>
                <a:sym typeface="Arial"/>
              </a:rPr>
              <a:t>‹#›</a:t>
            </a:fld>
            <a:endParaRPr sz="11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pic>
        <p:nvPicPr>
          <p:cNvPr descr="preencoded.png" id="57" name="Google Shape;57;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 name="Google Shape;58;p15"/>
          <p:cNvSpPr/>
          <p:nvPr/>
        </p:nvSpPr>
        <p:spPr>
          <a:xfrm>
            <a:off x="771525" y="2871008"/>
            <a:ext cx="7599511" cy="295275"/>
          </a:xfrm>
          <a:prstGeom prst="rect">
            <a:avLst/>
          </a:prstGeom>
          <a:noFill/>
          <a:ln>
            <a:noFill/>
          </a:ln>
        </p:spPr>
        <p:txBody>
          <a:bodyPr anchorCtr="0" anchor="t" bIns="0" lIns="0" spcFirstLastPara="1" rIns="0" wrap="square" tIns="0">
            <a:noAutofit/>
          </a:bodyPr>
          <a:lstStyle/>
          <a:p>
            <a:pPr indent="0" lvl="0" marL="0" marR="0" rtl="0" algn="ctr">
              <a:lnSpc>
                <a:spcPct val="116716"/>
              </a:lnSpc>
              <a:spcBef>
                <a:spcPts val="0"/>
              </a:spcBef>
              <a:spcAft>
                <a:spcPts val="0"/>
              </a:spcAft>
              <a:buClr>
                <a:srgbClr val="FCF961"/>
              </a:buClr>
              <a:buSzPts val="2000"/>
              <a:buFont typeface="Raleway SemiBold"/>
              <a:buNone/>
            </a:pPr>
            <a:r>
              <a:rPr b="0" i="0" lang="en" sz="2000" u="none" cap="none" strike="noStrike">
                <a:solidFill>
                  <a:srgbClr val="FCF961"/>
                </a:solidFill>
                <a:latin typeface="Raleway SemiBold"/>
                <a:ea typeface="Raleway SemiBold"/>
                <a:cs typeface="Raleway SemiBold"/>
                <a:sym typeface="Raleway SemiBold"/>
              </a:rPr>
              <a:t>Empowering</a:t>
            </a:r>
            <a:r>
              <a:rPr b="0" i="0" lang="en" sz="2000" u="none" cap="none" strike="noStrike">
                <a:solidFill>
                  <a:srgbClr val="FFFFFF"/>
                </a:solidFill>
                <a:latin typeface="Raleway SemiBold"/>
                <a:ea typeface="Raleway SemiBold"/>
                <a:cs typeface="Raleway SemiBold"/>
                <a:sym typeface="Raleway SemiBold"/>
              </a:rPr>
              <a:t> Innovation, </a:t>
            </a:r>
            <a:r>
              <a:rPr b="0" i="0" lang="en" sz="2000" u="none" cap="none" strike="noStrike">
                <a:solidFill>
                  <a:srgbClr val="FCF961"/>
                </a:solidFill>
                <a:latin typeface="Raleway SemiBold"/>
                <a:ea typeface="Raleway SemiBold"/>
                <a:cs typeface="Raleway SemiBold"/>
                <a:sym typeface="Raleway SemiBold"/>
              </a:rPr>
              <a:t>One</a:t>
            </a:r>
            <a:r>
              <a:rPr b="0" i="0" lang="en" sz="2000" u="none" cap="none" strike="noStrike">
                <a:solidFill>
                  <a:srgbClr val="FFFFFF"/>
                </a:solidFill>
                <a:latin typeface="Raleway SemiBold"/>
                <a:ea typeface="Raleway SemiBold"/>
                <a:cs typeface="Raleway SemiBold"/>
                <a:sym typeface="Raleway SemiBold"/>
              </a:rPr>
              <a:t> Awesome </a:t>
            </a:r>
            <a:r>
              <a:rPr b="0" i="0" lang="en" sz="2000" u="none" cap="none" strike="noStrike">
                <a:solidFill>
                  <a:srgbClr val="FCF961"/>
                </a:solidFill>
                <a:latin typeface="Raleway SemiBold"/>
                <a:ea typeface="Raleway SemiBold"/>
                <a:cs typeface="Raleway SemiBold"/>
                <a:sym typeface="Raleway SemiBold"/>
              </a:rPr>
              <a:t>Hack</a:t>
            </a:r>
            <a:r>
              <a:rPr b="0" i="0" lang="en" sz="2000" u="none" cap="none" strike="noStrike">
                <a:solidFill>
                  <a:srgbClr val="FFFFFF"/>
                </a:solidFill>
                <a:latin typeface="Raleway SemiBold"/>
                <a:ea typeface="Raleway SemiBold"/>
                <a:cs typeface="Raleway SemiBold"/>
                <a:sym typeface="Raleway SemiBold"/>
              </a:rPr>
              <a:t> at </a:t>
            </a:r>
            <a:r>
              <a:rPr b="0" i="0" lang="en" sz="2000" u="none" cap="none" strike="noStrike">
                <a:solidFill>
                  <a:srgbClr val="FCF961"/>
                </a:solidFill>
                <a:latin typeface="Raleway SemiBold"/>
                <a:ea typeface="Raleway SemiBold"/>
                <a:cs typeface="Raleway SemiBold"/>
                <a:sym typeface="Raleway SemiBold"/>
              </a:rPr>
              <a:t>a</a:t>
            </a:r>
            <a:r>
              <a:rPr b="0" i="0" lang="en" sz="2000" u="none" cap="none" strike="noStrike">
                <a:solidFill>
                  <a:srgbClr val="FFFFFF"/>
                </a:solidFill>
                <a:latin typeface="Raleway SemiBold"/>
                <a:ea typeface="Raleway SemiBold"/>
                <a:cs typeface="Raleway SemiBold"/>
                <a:sym typeface="Raleway SemiBold"/>
              </a:rPr>
              <a:t> Time!</a:t>
            </a:r>
            <a:endParaRPr b="0" i="0" sz="2000" u="none" cap="none" strike="noStrike">
              <a:solidFill>
                <a:schemeClr val="dk1"/>
              </a:solidFill>
              <a:latin typeface="Calibri"/>
              <a:ea typeface="Calibri"/>
              <a:cs typeface="Calibri"/>
              <a:sym typeface="Calibri"/>
            </a:endParaRPr>
          </a:p>
        </p:txBody>
      </p:sp>
      <p:sp>
        <p:nvSpPr>
          <p:cNvPr id="59" name="Google Shape;59;p15"/>
          <p:cNvSpPr/>
          <p:nvPr/>
        </p:nvSpPr>
        <p:spPr>
          <a:xfrm>
            <a:off x="7851942"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b="0" i="0" lang="en" sz="600" u="none" cap="none" strike="noStrike">
                <a:solidFill>
                  <a:srgbClr val="FFFFFF"/>
                </a:solidFill>
                <a:latin typeface="Montserrat SemiBold"/>
                <a:ea typeface="Montserrat SemiBold"/>
                <a:cs typeface="Montserrat SemiBold"/>
                <a:sym typeface="Montserrat SemiBold"/>
              </a:rPr>
              <a:t>Community SRM</a:t>
            </a:r>
            <a:endParaRPr b="0" i="0" sz="600" u="none" cap="none" strike="noStrike">
              <a:solidFill>
                <a:schemeClr val="dk1"/>
              </a:solidFill>
              <a:latin typeface="Calibri"/>
              <a:ea typeface="Calibri"/>
              <a:cs typeface="Calibri"/>
              <a:sym typeface="Calibri"/>
            </a:endParaRPr>
          </a:p>
        </p:txBody>
      </p:sp>
      <p:pic>
        <p:nvPicPr>
          <p:cNvPr id="60" name="Google Shape;60;p15"/>
          <p:cNvPicPr preferRelativeResize="0"/>
          <p:nvPr/>
        </p:nvPicPr>
        <p:blipFill>
          <a:blip r:embed="rId4">
            <a:alphaModFix/>
          </a:blip>
          <a:stretch>
            <a:fillRect/>
          </a:stretch>
        </p:blipFill>
        <p:spPr>
          <a:xfrm>
            <a:off x="6556425" y="2029275"/>
            <a:ext cx="993325" cy="84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pic>
        <p:nvPicPr>
          <p:cNvPr descr="preencoded.png" id="66" name="Google Shape;66;p16"/>
          <p:cNvPicPr preferRelativeResize="0"/>
          <p:nvPr/>
        </p:nvPicPr>
        <p:blipFill rotWithShape="1">
          <a:blip r:embed="rId3">
            <a:alphaModFix/>
          </a:blip>
          <a:srcRect b="0" l="0" r="0" t="0"/>
          <a:stretch/>
        </p:blipFill>
        <p:spPr>
          <a:xfrm>
            <a:off x="-4762" y="0"/>
            <a:ext cx="9144002" cy="5143501"/>
          </a:xfrm>
          <a:prstGeom prst="rect">
            <a:avLst/>
          </a:prstGeom>
          <a:noFill/>
          <a:ln>
            <a:noFill/>
          </a:ln>
        </p:spPr>
      </p:pic>
      <p:pic>
        <p:nvPicPr>
          <p:cNvPr descr="preencoded.png" id="67" name="Google Shape;67;p16"/>
          <p:cNvPicPr preferRelativeResize="0"/>
          <p:nvPr/>
        </p:nvPicPr>
        <p:blipFill rotWithShape="1">
          <a:blip r:embed="rId4">
            <a:alphaModFix/>
          </a:blip>
          <a:srcRect b="0" l="0" r="0" t="0"/>
          <a:stretch/>
        </p:blipFill>
        <p:spPr>
          <a:xfrm>
            <a:off x="642938" y="593754"/>
            <a:ext cx="7951221" cy="313867"/>
          </a:xfrm>
          <a:prstGeom prst="rect">
            <a:avLst/>
          </a:prstGeom>
          <a:noFill/>
          <a:ln>
            <a:noFill/>
          </a:ln>
        </p:spPr>
      </p:pic>
      <p:sp>
        <p:nvSpPr>
          <p:cNvPr id="68" name="Google Shape;68;p16"/>
          <p:cNvSpPr/>
          <p:nvPr/>
        </p:nvSpPr>
        <p:spPr>
          <a:xfrm>
            <a:off x="4335025" y="1201513"/>
            <a:ext cx="751800" cy="538200"/>
          </a:xfrm>
          <a:prstGeom prst="rect">
            <a:avLst/>
          </a:prstGeom>
          <a:noFill/>
          <a:ln>
            <a:noFill/>
          </a:ln>
        </p:spPr>
        <p:txBody>
          <a:bodyPr anchorCtr="0" anchor="t" bIns="0" lIns="0" spcFirstLastPara="1" rIns="0" wrap="square" tIns="0">
            <a:noAutofit/>
          </a:bodyPr>
          <a:lstStyle/>
          <a:p>
            <a:pPr indent="0" lvl="0" marL="0" marR="0" rtl="0" algn="ctr">
              <a:lnSpc>
                <a:spcPct val="117171"/>
              </a:lnSpc>
              <a:spcBef>
                <a:spcPts val="0"/>
              </a:spcBef>
              <a:spcAft>
                <a:spcPts val="0"/>
              </a:spcAft>
              <a:buClr>
                <a:srgbClr val="000000"/>
              </a:buClr>
              <a:buSzPts val="3600"/>
              <a:buFont typeface="Raleway SemiBold"/>
              <a:buNone/>
            </a:pPr>
            <a:r>
              <a:t/>
            </a:r>
            <a:endParaRPr sz="3800">
              <a:latin typeface="Raleway SemiBold"/>
              <a:ea typeface="Raleway SemiBold"/>
              <a:cs typeface="Raleway SemiBold"/>
              <a:sym typeface="Raleway SemiBold"/>
            </a:endParaRPr>
          </a:p>
        </p:txBody>
      </p:sp>
      <p:sp>
        <p:nvSpPr>
          <p:cNvPr id="69" name="Google Shape;69;p16"/>
          <p:cNvSpPr/>
          <p:nvPr/>
        </p:nvSpPr>
        <p:spPr>
          <a:xfrm>
            <a:off x="814388" y="2033588"/>
            <a:ext cx="7377113" cy="538163"/>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Clr>
                <a:srgbClr val="FFFFFF"/>
              </a:buClr>
              <a:buSzPts val="3600"/>
              <a:buFont typeface="Raleway SemiBold"/>
              <a:buNone/>
            </a:pPr>
            <a:r>
              <a:rPr lang="en" sz="3600">
                <a:solidFill>
                  <a:srgbClr val="FFFFFF"/>
                </a:solidFill>
                <a:latin typeface="Raleway SemiBold"/>
                <a:ea typeface="Raleway SemiBold"/>
                <a:cs typeface="Raleway SemiBold"/>
                <a:sym typeface="Raleway SemiBold"/>
              </a:rPr>
              <a:t>GreenScore</a:t>
            </a:r>
            <a:endParaRPr sz="3600">
              <a:solidFill>
                <a:schemeClr val="dk1"/>
              </a:solidFill>
              <a:latin typeface="Calibri"/>
              <a:ea typeface="Calibri"/>
              <a:cs typeface="Calibri"/>
              <a:sym typeface="Calibri"/>
            </a:endParaRPr>
          </a:p>
        </p:txBody>
      </p:sp>
      <p:sp>
        <p:nvSpPr>
          <p:cNvPr id="70" name="Google Shape;70;p16"/>
          <p:cNvSpPr/>
          <p:nvPr/>
        </p:nvSpPr>
        <p:spPr>
          <a:xfrm>
            <a:off x="852487" y="2819400"/>
            <a:ext cx="7377113" cy="13335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Clr>
                <a:srgbClr val="FFFFFF"/>
              </a:buClr>
              <a:buSzPts val="1800"/>
              <a:buFont typeface="Raleway SemiBold"/>
              <a:buNone/>
            </a:pPr>
            <a:r>
              <a:rPr lang="en" sz="1800">
                <a:solidFill>
                  <a:srgbClr val="FFFFFF"/>
                </a:solidFill>
                <a:latin typeface="Raleway SemiBold"/>
                <a:ea typeface="Raleway SemiBold"/>
                <a:cs typeface="Raleway SemiBold"/>
                <a:sym typeface="Raleway SemiBold"/>
              </a:rPr>
              <a:t>Team Name: Byte Busters</a:t>
            </a:r>
            <a:br>
              <a:rPr lang="en" sz="1800">
                <a:solidFill>
                  <a:srgbClr val="FFFFFF"/>
                </a:solidFill>
                <a:latin typeface="Raleway SemiBold"/>
                <a:ea typeface="Raleway SemiBold"/>
                <a:cs typeface="Raleway SemiBold"/>
                <a:sym typeface="Raleway SemiBold"/>
              </a:rPr>
            </a:br>
            <a:br>
              <a:rPr lang="en" sz="1800">
                <a:solidFill>
                  <a:srgbClr val="FFFFFF"/>
                </a:solidFill>
                <a:latin typeface="Raleway SemiBold"/>
                <a:ea typeface="Raleway SemiBold"/>
                <a:cs typeface="Raleway SemiBold"/>
                <a:sym typeface="Raleway SemiBold"/>
              </a:rPr>
            </a:br>
            <a:r>
              <a:rPr lang="en" sz="1800">
                <a:solidFill>
                  <a:srgbClr val="FFFFFF"/>
                </a:solidFill>
                <a:latin typeface="Raleway SemiBold"/>
                <a:ea typeface="Raleway SemiBold"/>
                <a:cs typeface="Raleway SemiBold"/>
                <a:sym typeface="Raleway SemiBold"/>
              </a:rPr>
              <a:t>Team Lead: Rohit Kumar</a:t>
            </a:r>
            <a:br>
              <a:rPr lang="en" sz="1800">
                <a:solidFill>
                  <a:srgbClr val="FFFFFF"/>
                </a:solidFill>
                <a:latin typeface="Raleway SemiBold"/>
                <a:ea typeface="Raleway SemiBold"/>
                <a:cs typeface="Raleway SemiBold"/>
                <a:sym typeface="Raleway SemiBold"/>
              </a:rPr>
            </a:br>
            <a:br>
              <a:rPr lang="en" sz="1800">
                <a:solidFill>
                  <a:srgbClr val="FFFFFF"/>
                </a:solidFill>
                <a:latin typeface="Raleway SemiBold"/>
                <a:ea typeface="Raleway SemiBold"/>
                <a:cs typeface="Raleway SemiBold"/>
                <a:sym typeface="Raleway SemiBold"/>
              </a:rPr>
            </a:br>
            <a:r>
              <a:rPr lang="en" sz="1800">
                <a:solidFill>
                  <a:srgbClr val="FFFFFF"/>
                </a:solidFill>
                <a:latin typeface="Raleway SemiBold"/>
                <a:ea typeface="Raleway SemiBold"/>
                <a:cs typeface="Raleway SemiBold"/>
                <a:sym typeface="Raleway SemiBold"/>
              </a:rPr>
              <a:t>Track: CSE CORE</a:t>
            </a:r>
            <a:endParaRPr sz="1800">
              <a:solidFill>
                <a:schemeClr val="dk1"/>
              </a:solidFill>
              <a:latin typeface="Calibri"/>
              <a:ea typeface="Calibri"/>
              <a:cs typeface="Calibri"/>
              <a:sym typeface="Calibri"/>
            </a:endParaRPr>
          </a:p>
        </p:txBody>
      </p:sp>
      <p:sp>
        <p:nvSpPr>
          <p:cNvPr id="71" name="Google Shape;71;p16"/>
          <p:cNvSpPr/>
          <p:nvPr/>
        </p:nvSpPr>
        <p:spPr>
          <a:xfrm>
            <a:off x="7851943"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pic>
        <p:nvPicPr>
          <p:cNvPr id="72" name="Google Shape;72;p16"/>
          <p:cNvPicPr preferRelativeResize="0"/>
          <p:nvPr/>
        </p:nvPicPr>
        <p:blipFill>
          <a:blip r:embed="rId5">
            <a:alphaModFix/>
          </a:blip>
          <a:stretch>
            <a:fillRect/>
          </a:stretch>
        </p:blipFill>
        <p:spPr>
          <a:xfrm>
            <a:off x="4335024" y="1091240"/>
            <a:ext cx="819825" cy="6947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pic>
        <p:nvPicPr>
          <p:cNvPr descr="preencoded.png" id="78" name="Google Shape;78;p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79" name="Google Shape;79;p17"/>
          <p:cNvPicPr preferRelativeResize="0"/>
          <p:nvPr/>
        </p:nvPicPr>
        <p:blipFill rotWithShape="1">
          <a:blip r:embed="rId4">
            <a:alphaModFix/>
          </a:blip>
          <a:srcRect b="0" l="0" r="0" t="0"/>
          <a:stretch/>
        </p:blipFill>
        <p:spPr>
          <a:xfrm>
            <a:off x="642938" y="593754"/>
            <a:ext cx="7951222" cy="313867"/>
          </a:xfrm>
          <a:prstGeom prst="rect">
            <a:avLst/>
          </a:prstGeom>
          <a:noFill/>
          <a:ln>
            <a:noFill/>
          </a:ln>
        </p:spPr>
      </p:pic>
      <p:pic>
        <p:nvPicPr>
          <p:cNvPr descr="preencoded.png" id="80" name="Google Shape;80;p17"/>
          <p:cNvPicPr preferRelativeResize="0"/>
          <p:nvPr/>
        </p:nvPicPr>
        <p:blipFill rotWithShape="1">
          <a:blip r:embed="rId5">
            <a:alphaModFix/>
          </a:blip>
          <a:srcRect b="0" l="0" r="0" t="0"/>
          <a:stretch/>
        </p:blipFill>
        <p:spPr>
          <a:xfrm>
            <a:off x="2728915" y="1233488"/>
            <a:ext cx="4164260" cy="3910013"/>
          </a:xfrm>
          <a:prstGeom prst="rect">
            <a:avLst/>
          </a:prstGeom>
          <a:noFill/>
          <a:ln>
            <a:noFill/>
          </a:ln>
        </p:spPr>
      </p:pic>
      <p:sp>
        <p:nvSpPr>
          <p:cNvPr id="81" name="Google Shape;81;p17"/>
          <p:cNvSpPr/>
          <p:nvPr/>
        </p:nvSpPr>
        <p:spPr>
          <a:xfrm>
            <a:off x="7851944"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82" name="Google Shape;82;p17"/>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PROBLEM STATEMENT</a:t>
            </a:r>
            <a:endParaRPr sz="2400">
              <a:solidFill>
                <a:schemeClr val="dk1"/>
              </a:solidFill>
              <a:latin typeface="Calibri"/>
              <a:ea typeface="Calibri"/>
              <a:cs typeface="Calibri"/>
              <a:sym typeface="Calibri"/>
            </a:endParaRPr>
          </a:p>
        </p:txBody>
      </p:sp>
      <p:sp>
        <p:nvSpPr>
          <p:cNvPr id="83" name="Google Shape;83;p17"/>
          <p:cNvSpPr/>
          <p:nvPr/>
        </p:nvSpPr>
        <p:spPr>
          <a:xfrm>
            <a:off x="800100" y="1495425"/>
            <a:ext cx="7585911" cy="2969783"/>
          </a:xfrm>
          <a:prstGeom prst="rect">
            <a:avLst/>
          </a:prstGeom>
          <a:noFill/>
          <a:ln>
            <a:noFill/>
          </a:ln>
        </p:spPr>
        <p:txBody>
          <a:bodyPr anchorCtr="0" anchor="t" bIns="0" lIns="0" spcFirstLastPara="1" rIns="0" wrap="square" tIns="0">
            <a:noAutofit/>
          </a:bodyPr>
          <a:lstStyle/>
          <a:p>
            <a:pPr indent="-330200" lvl="0" marL="457200" rtl="0" algn="l">
              <a:lnSpc>
                <a:spcPct val="116666"/>
              </a:lnSpc>
              <a:spcBef>
                <a:spcPts val="0"/>
              </a:spcBef>
              <a:spcAft>
                <a:spcPts val="0"/>
              </a:spcAft>
              <a:buClr>
                <a:srgbClr val="FFFFFF"/>
              </a:buClr>
              <a:buSzPts val="1600"/>
              <a:buChar char="●"/>
            </a:pPr>
            <a:r>
              <a:rPr lang="en" sz="1600">
                <a:solidFill>
                  <a:schemeClr val="lt1"/>
                </a:solidFill>
                <a:latin typeface="Raleway SemiBold"/>
                <a:ea typeface="Raleway SemiBold"/>
                <a:cs typeface="Raleway SemiBold"/>
                <a:sym typeface="Raleway SemiBold"/>
              </a:rPr>
              <a:t>GreenScore allows users to reduce their carbon footprints by monitoring the environmental impact of each transaction and challenging its users with gamified rewards for sustainable spending. Making it possible for a user to make informed decisions moves us towards lowering emissions and building a greener future.</a:t>
            </a:r>
            <a:endParaRPr sz="1600">
              <a:solidFill>
                <a:schemeClr val="lt1"/>
              </a:solidFill>
              <a:latin typeface="Raleway SemiBold"/>
              <a:ea typeface="Raleway SemiBold"/>
              <a:cs typeface="Raleway SemiBold"/>
              <a:sym typeface="Raleway SemiBold"/>
            </a:endParaRPr>
          </a:p>
          <a:p>
            <a:pPr indent="0" lvl="0" marL="0" rtl="0" algn="l">
              <a:lnSpc>
                <a:spcPct val="116666"/>
              </a:lnSpc>
              <a:spcBef>
                <a:spcPts val="0"/>
              </a:spcBef>
              <a:spcAft>
                <a:spcPts val="0"/>
              </a:spcAft>
              <a:buNone/>
            </a:pPr>
            <a:r>
              <a:t/>
            </a:r>
            <a:endParaRPr sz="1600">
              <a:solidFill>
                <a:schemeClr val="lt1"/>
              </a:solidFill>
              <a:latin typeface="Raleway SemiBold"/>
              <a:ea typeface="Raleway SemiBold"/>
              <a:cs typeface="Raleway SemiBold"/>
              <a:sym typeface="Raleway SemiBold"/>
            </a:endParaRPr>
          </a:p>
          <a:p>
            <a:pPr indent="-316166" lvl="0" marL="914400" rtl="0" algn="just">
              <a:spcBef>
                <a:spcPts val="0"/>
              </a:spcBef>
              <a:spcAft>
                <a:spcPts val="0"/>
              </a:spcAft>
              <a:buClr>
                <a:schemeClr val="lt1"/>
              </a:buClr>
              <a:buSzPts val="1379"/>
              <a:buFont typeface="Roboto Mono"/>
              <a:buChar char="●"/>
            </a:pPr>
            <a:r>
              <a:rPr b="1" lang="en" sz="1379">
                <a:solidFill>
                  <a:schemeClr val="lt1"/>
                </a:solidFill>
                <a:latin typeface="Roboto Mono"/>
                <a:ea typeface="Roboto Mono"/>
                <a:cs typeface="Roboto Mono"/>
                <a:sym typeface="Roboto Mono"/>
              </a:rPr>
              <a:t>Track transaction</a:t>
            </a:r>
            <a:endParaRPr b="1" sz="1379">
              <a:solidFill>
                <a:schemeClr val="lt1"/>
              </a:solidFill>
              <a:latin typeface="Roboto Mono"/>
              <a:ea typeface="Roboto Mono"/>
              <a:cs typeface="Roboto Mono"/>
              <a:sym typeface="Roboto Mono"/>
            </a:endParaRPr>
          </a:p>
          <a:p>
            <a:pPr indent="-316166" lvl="0" marL="914400" rtl="0" algn="just">
              <a:spcBef>
                <a:spcPts val="0"/>
              </a:spcBef>
              <a:spcAft>
                <a:spcPts val="0"/>
              </a:spcAft>
              <a:buClr>
                <a:schemeClr val="lt1"/>
              </a:buClr>
              <a:buSzPts val="1379"/>
              <a:buFont typeface="Roboto Mono"/>
              <a:buChar char="●"/>
            </a:pPr>
            <a:r>
              <a:rPr b="1" lang="en" sz="1379">
                <a:solidFill>
                  <a:schemeClr val="lt1"/>
                </a:solidFill>
                <a:latin typeface="Roboto Mono"/>
                <a:ea typeface="Roboto Mono"/>
                <a:cs typeface="Roboto Mono"/>
                <a:sym typeface="Roboto Mono"/>
              </a:rPr>
              <a:t>calculate Carbon FootPrint</a:t>
            </a:r>
            <a:endParaRPr b="1" sz="1379">
              <a:solidFill>
                <a:schemeClr val="lt1"/>
              </a:solidFill>
              <a:latin typeface="Roboto Mono"/>
              <a:ea typeface="Roboto Mono"/>
              <a:cs typeface="Roboto Mono"/>
              <a:sym typeface="Roboto Mono"/>
            </a:endParaRPr>
          </a:p>
          <a:p>
            <a:pPr indent="-316166" lvl="0" marL="914400" rtl="0" algn="just">
              <a:spcBef>
                <a:spcPts val="0"/>
              </a:spcBef>
              <a:spcAft>
                <a:spcPts val="0"/>
              </a:spcAft>
              <a:buClr>
                <a:schemeClr val="lt1"/>
              </a:buClr>
              <a:buSzPts val="1379"/>
              <a:buFont typeface="Roboto Mono"/>
              <a:buChar char="●"/>
            </a:pPr>
            <a:r>
              <a:rPr b="1" lang="en" sz="1379">
                <a:solidFill>
                  <a:schemeClr val="lt1"/>
                </a:solidFill>
                <a:latin typeface="Roboto Mono"/>
                <a:ea typeface="Roboto Mono"/>
                <a:cs typeface="Roboto Mono"/>
                <a:sym typeface="Roboto Mono"/>
              </a:rPr>
              <a:t>Assign Greenscore</a:t>
            </a:r>
            <a:endParaRPr b="1" sz="1379">
              <a:solidFill>
                <a:schemeClr val="lt1"/>
              </a:solidFill>
              <a:latin typeface="Roboto Mono"/>
              <a:ea typeface="Roboto Mono"/>
              <a:cs typeface="Roboto Mono"/>
              <a:sym typeface="Roboto Mono"/>
            </a:endParaRPr>
          </a:p>
          <a:p>
            <a:pPr indent="-316166" lvl="0" marL="914400" rtl="0" algn="just">
              <a:spcBef>
                <a:spcPts val="0"/>
              </a:spcBef>
              <a:spcAft>
                <a:spcPts val="0"/>
              </a:spcAft>
              <a:buClr>
                <a:schemeClr val="lt1"/>
              </a:buClr>
              <a:buSzPts val="1379"/>
              <a:buFont typeface="Roboto Mono"/>
              <a:buChar char="●"/>
            </a:pPr>
            <a:r>
              <a:rPr b="1" lang="en" sz="1379">
                <a:solidFill>
                  <a:schemeClr val="lt1"/>
                </a:solidFill>
                <a:latin typeface="Roboto Mono"/>
                <a:ea typeface="Roboto Mono"/>
                <a:cs typeface="Roboto Mono"/>
                <a:sym typeface="Roboto Mono"/>
              </a:rPr>
              <a:t>Reward Improvement</a:t>
            </a:r>
            <a:endParaRPr sz="1500">
              <a:solidFill>
                <a:schemeClr val="lt1"/>
              </a:solidFill>
              <a:latin typeface="Raleway SemiBold"/>
              <a:ea typeface="Raleway SemiBold"/>
              <a:cs typeface="Raleway SemiBold"/>
              <a:sym typeface="Ralew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pic>
        <p:nvPicPr>
          <p:cNvPr descr="preencoded.png" id="89" name="Google Shape;89;p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90" name="Google Shape;90;p18"/>
          <p:cNvPicPr preferRelativeResize="0"/>
          <p:nvPr/>
        </p:nvPicPr>
        <p:blipFill rotWithShape="1">
          <a:blip r:embed="rId4">
            <a:alphaModFix/>
          </a:blip>
          <a:srcRect b="0" l="0" r="0" t="0"/>
          <a:stretch/>
        </p:blipFill>
        <p:spPr>
          <a:xfrm>
            <a:off x="642938" y="593754"/>
            <a:ext cx="7951222" cy="313867"/>
          </a:xfrm>
          <a:prstGeom prst="rect">
            <a:avLst/>
          </a:prstGeom>
          <a:noFill/>
          <a:ln>
            <a:noFill/>
          </a:ln>
        </p:spPr>
      </p:pic>
      <p:pic>
        <p:nvPicPr>
          <p:cNvPr descr="preencoded.png" id="91" name="Google Shape;91;p18"/>
          <p:cNvPicPr preferRelativeResize="0"/>
          <p:nvPr/>
        </p:nvPicPr>
        <p:blipFill rotWithShape="1">
          <a:blip r:embed="rId5">
            <a:alphaModFix/>
          </a:blip>
          <a:srcRect b="0" l="0" r="0" t="0"/>
          <a:stretch/>
        </p:blipFill>
        <p:spPr>
          <a:xfrm>
            <a:off x="2728915" y="1233488"/>
            <a:ext cx="4164260" cy="3910013"/>
          </a:xfrm>
          <a:prstGeom prst="rect">
            <a:avLst/>
          </a:prstGeom>
          <a:noFill/>
          <a:ln>
            <a:noFill/>
          </a:ln>
        </p:spPr>
      </p:pic>
      <p:sp>
        <p:nvSpPr>
          <p:cNvPr id="92" name="Google Shape;92;p18"/>
          <p:cNvSpPr/>
          <p:nvPr/>
        </p:nvSpPr>
        <p:spPr>
          <a:xfrm>
            <a:off x="7851944"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93" name="Google Shape;93;p18"/>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PROPOSED SOLUTIONS</a:t>
            </a:r>
            <a:endParaRPr sz="2400">
              <a:solidFill>
                <a:schemeClr val="dk1"/>
              </a:solidFill>
              <a:latin typeface="Calibri"/>
              <a:ea typeface="Calibri"/>
              <a:cs typeface="Calibri"/>
              <a:sym typeface="Calibri"/>
            </a:endParaRPr>
          </a:p>
        </p:txBody>
      </p:sp>
      <p:sp>
        <p:nvSpPr>
          <p:cNvPr id="94" name="Google Shape;94;p18"/>
          <p:cNvSpPr/>
          <p:nvPr/>
        </p:nvSpPr>
        <p:spPr>
          <a:xfrm>
            <a:off x="800100" y="1495425"/>
            <a:ext cx="7597942" cy="2956038"/>
          </a:xfrm>
          <a:prstGeom prst="rect">
            <a:avLst/>
          </a:prstGeom>
          <a:noFill/>
          <a:ln>
            <a:noFill/>
          </a:ln>
        </p:spPr>
        <p:txBody>
          <a:bodyPr anchorCtr="0" anchor="t" bIns="0" lIns="0" spcFirstLastPara="1" rIns="0" wrap="square" tIns="0">
            <a:noAutofit/>
          </a:bodyPr>
          <a:lstStyle/>
          <a:p>
            <a:pPr indent="-342900" lvl="0" marL="457200" rtl="0" algn="l">
              <a:lnSpc>
                <a:spcPct val="116666"/>
              </a:lnSpc>
              <a:spcBef>
                <a:spcPts val="0"/>
              </a:spcBef>
              <a:spcAft>
                <a:spcPts val="0"/>
              </a:spcAft>
              <a:buClr>
                <a:srgbClr val="FFFFFF"/>
              </a:buClr>
              <a:buSzPts val="1800"/>
              <a:buChar char="•"/>
            </a:pPr>
            <a:r>
              <a:rPr lang="en" sz="1800">
                <a:solidFill>
                  <a:schemeClr val="lt1"/>
                </a:solidFill>
                <a:latin typeface="Raleway SemiBold"/>
                <a:ea typeface="Raleway SemiBold"/>
                <a:cs typeface="Raleway SemiBold"/>
                <a:sym typeface="Raleway SemiBold"/>
              </a:rPr>
              <a:t>The problem we are trying to solve is that the people and companies do not have the ease of access to the resources to understand how their financial decisions affect the environment we will provide them a platform to keep a track of their personal carbon footprint.</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descr="preencoded.png" id="100" name="Google Shape;100;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01" name="Google Shape;101;p19"/>
          <p:cNvPicPr preferRelativeResize="0"/>
          <p:nvPr/>
        </p:nvPicPr>
        <p:blipFill rotWithShape="1">
          <a:blip r:embed="rId4">
            <a:alphaModFix/>
          </a:blip>
          <a:srcRect b="0" l="0" r="0" t="0"/>
          <a:stretch/>
        </p:blipFill>
        <p:spPr>
          <a:xfrm>
            <a:off x="642938" y="593754"/>
            <a:ext cx="7951222" cy="313867"/>
          </a:xfrm>
          <a:prstGeom prst="rect">
            <a:avLst/>
          </a:prstGeom>
          <a:noFill/>
          <a:ln>
            <a:noFill/>
          </a:ln>
        </p:spPr>
      </p:pic>
      <p:pic>
        <p:nvPicPr>
          <p:cNvPr descr="preencoded.png" id="102" name="Google Shape;102;p19"/>
          <p:cNvPicPr preferRelativeResize="0"/>
          <p:nvPr/>
        </p:nvPicPr>
        <p:blipFill rotWithShape="1">
          <a:blip r:embed="rId5">
            <a:alphaModFix/>
          </a:blip>
          <a:srcRect b="0" l="0" r="0" t="0"/>
          <a:stretch/>
        </p:blipFill>
        <p:spPr>
          <a:xfrm>
            <a:off x="2728913" y="1233488"/>
            <a:ext cx="4164262" cy="3910013"/>
          </a:xfrm>
          <a:prstGeom prst="rect">
            <a:avLst/>
          </a:prstGeom>
          <a:noFill/>
          <a:ln>
            <a:noFill/>
          </a:ln>
        </p:spPr>
      </p:pic>
      <p:sp>
        <p:nvSpPr>
          <p:cNvPr id="103" name="Google Shape;103;p19"/>
          <p:cNvSpPr/>
          <p:nvPr/>
        </p:nvSpPr>
        <p:spPr>
          <a:xfrm>
            <a:off x="7851944"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104" name="Google Shape;104;p19"/>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PROPOSED SOLUTIONS</a:t>
            </a:r>
            <a:endParaRPr sz="2400">
              <a:solidFill>
                <a:schemeClr val="dk1"/>
              </a:solidFill>
              <a:latin typeface="Calibri"/>
              <a:ea typeface="Calibri"/>
              <a:cs typeface="Calibri"/>
              <a:sym typeface="Calibri"/>
            </a:endParaRPr>
          </a:p>
        </p:txBody>
      </p:sp>
      <p:sp>
        <p:nvSpPr>
          <p:cNvPr id="105" name="Google Shape;105;p19"/>
          <p:cNvSpPr/>
          <p:nvPr/>
        </p:nvSpPr>
        <p:spPr>
          <a:xfrm>
            <a:off x="800100" y="1495425"/>
            <a:ext cx="7622006" cy="2969783"/>
          </a:xfrm>
          <a:prstGeom prst="rect">
            <a:avLst/>
          </a:prstGeom>
          <a:noFill/>
          <a:ln>
            <a:noFill/>
          </a:ln>
        </p:spPr>
        <p:txBody>
          <a:bodyPr anchorCtr="0" anchor="t" bIns="0" lIns="0" spcFirstLastPara="1" rIns="0" wrap="square" tIns="0">
            <a:noAutofit/>
          </a:bodyPr>
          <a:lstStyle/>
          <a:p>
            <a:pPr indent="-292100" lvl="0" marL="292100" marR="0" rtl="0" algn="l">
              <a:lnSpc>
                <a:spcPct val="116666"/>
              </a:lnSpc>
              <a:spcBef>
                <a:spcPts val="0"/>
              </a:spcBef>
              <a:spcAft>
                <a:spcPts val="0"/>
              </a:spcAft>
              <a:buClr>
                <a:srgbClr val="FFFFFF"/>
              </a:buClr>
              <a:buSzPts val="1800"/>
              <a:buFont typeface="Arial"/>
              <a:buChar char="•"/>
            </a:pPr>
            <a:r>
              <a:rPr lang="en" sz="1800">
                <a:solidFill>
                  <a:srgbClr val="FFFFFF"/>
                </a:solidFill>
                <a:latin typeface="Raleway SemiBold"/>
                <a:ea typeface="Raleway SemiBold"/>
                <a:cs typeface="Raleway SemiBold"/>
                <a:sym typeface="Raleway SemiBold"/>
              </a:rPr>
              <a:t>We are tracking the everyday transactions of the individual to generate a more relevant calculation of the Carbon Footprint emitted by the individual.</a:t>
            </a:r>
            <a:endParaRPr sz="1800">
              <a:solidFill>
                <a:srgbClr val="FFFFFF"/>
              </a:solidFill>
              <a:latin typeface="Raleway SemiBold"/>
              <a:ea typeface="Raleway SemiBold"/>
              <a:cs typeface="Raleway SemiBold"/>
              <a:sym typeface="Raleway SemiBold"/>
            </a:endParaRPr>
          </a:p>
          <a:p>
            <a:pPr indent="-292100" lvl="0" marL="292100" marR="0" rtl="0" algn="l">
              <a:lnSpc>
                <a:spcPct val="116666"/>
              </a:lnSpc>
              <a:spcBef>
                <a:spcPts val="0"/>
              </a:spcBef>
              <a:spcAft>
                <a:spcPts val="0"/>
              </a:spcAft>
              <a:buClr>
                <a:srgbClr val="FFFFFF"/>
              </a:buClr>
              <a:buSzPts val="1800"/>
              <a:buFont typeface="Arial"/>
              <a:buChar char="•"/>
            </a:pPr>
            <a:r>
              <a:rPr lang="en" sz="1800">
                <a:solidFill>
                  <a:srgbClr val="FFFFFF"/>
                </a:solidFill>
                <a:latin typeface="Raleway SemiBold"/>
                <a:ea typeface="Raleway SemiBold"/>
                <a:cs typeface="Raleway SemiBold"/>
                <a:sym typeface="Raleway SemiBold"/>
              </a:rPr>
              <a:t>We are incentivising the individuals with the help of greenScores earned per transaction.</a:t>
            </a:r>
            <a:endParaRPr sz="1800">
              <a:solidFill>
                <a:srgbClr val="FFFFFF"/>
              </a:solidFill>
              <a:latin typeface="Raleway SemiBold"/>
              <a:ea typeface="Raleway SemiBold"/>
              <a:cs typeface="Raleway SemiBold"/>
              <a:sym typeface="Ralew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 name="Shape 110"/>
        <p:cNvGrpSpPr/>
        <p:nvPr/>
      </p:nvGrpSpPr>
      <p:grpSpPr>
        <a:xfrm>
          <a:off x="0" y="0"/>
          <a:ext cx="0" cy="0"/>
          <a:chOff x="0" y="0"/>
          <a:chExt cx="0" cy="0"/>
        </a:xfrm>
      </p:grpSpPr>
      <p:pic>
        <p:nvPicPr>
          <p:cNvPr descr="preencoded.png" id="111" name="Google Shape;111;p2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12" name="Google Shape;112;p20"/>
          <p:cNvPicPr preferRelativeResize="0"/>
          <p:nvPr/>
        </p:nvPicPr>
        <p:blipFill rotWithShape="1">
          <a:blip r:embed="rId4">
            <a:alphaModFix/>
          </a:blip>
          <a:srcRect b="0" l="0" r="0" t="0"/>
          <a:stretch/>
        </p:blipFill>
        <p:spPr>
          <a:xfrm>
            <a:off x="642938" y="593754"/>
            <a:ext cx="7951222" cy="313867"/>
          </a:xfrm>
          <a:prstGeom prst="rect">
            <a:avLst/>
          </a:prstGeom>
          <a:noFill/>
          <a:ln>
            <a:noFill/>
          </a:ln>
        </p:spPr>
      </p:pic>
      <p:pic>
        <p:nvPicPr>
          <p:cNvPr descr="preencoded.png" id="113" name="Google Shape;113;p20"/>
          <p:cNvPicPr preferRelativeResize="0"/>
          <p:nvPr/>
        </p:nvPicPr>
        <p:blipFill rotWithShape="1">
          <a:blip r:embed="rId5">
            <a:alphaModFix/>
          </a:blip>
          <a:srcRect b="0" l="0" r="0" t="0"/>
          <a:stretch/>
        </p:blipFill>
        <p:spPr>
          <a:xfrm>
            <a:off x="2728913" y="1233488"/>
            <a:ext cx="4164262" cy="3910013"/>
          </a:xfrm>
          <a:prstGeom prst="rect">
            <a:avLst/>
          </a:prstGeom>
          <a:noFill/>
          <a:ln>
            <a:noFill/>
          </a:ln>
        </p:spPr>
      </p:pic>
      <p:sp>
        <p:nvSpPr>
          <p:cNvPr id="114" name="Google Shape;114;p20"/>
          <p:cNvSpPr/>
          <p:nvPr/>
        </p:nvSpPr>
        <p:spPr>
          <a:xfrm>
            <a:off x="7851944"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115" name="Google Shape;115;p20"/>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TECHNICAL APPROACH</a:t>
            </a:r>
            <a:endParaRPr sz="2400">
              <a:solidFill>
                <a:schemeClr val="dk1"/>
              </a:solidFill>
              <a:latin typeface="Calibri"/>
              <a:ea typeface="Calibri"/>
              <a:cs typeface="Calibri"/>
              <a:sym typeface="Calibri"/>
            </a:endParaRPr>
          </a:p>
        </p:txBody>
      </p:sp>
      <p:sp>
        <p:nvSpPr>
          <p:cNvPr id="116" name="Google Shape;116;p20"/>
          <p:cNvSpPr/>
          <p:nvPr/>
        </p:nvSpPr>
        <p:spPr>
          <a:xfrm>
            <a:off x="800100" y="1495425"/>
            <a:ext cx="7561848" cy="2686050"/>
          </a:xfrm>
          <a:prstGeom prst="rect">
            <a:avLst/>
          </a:prstGeom>
          <a:noFill/>
          <a:ln>
            <a:noFill/>
          </a:ln>
        </p:spPr>
        <p:txBody>
          <a:bodyPr anchorCtr="0" anchor="t" bIns="0" lIns="0" spcFirstLastPara="1" rIns="0" wrap="square" tIns="0">
            <a:noAutofit/>
          </a:bodyPr>
          <a:lstStyle/>
          <a:p>
            <a:pPr indent="-317500" lvl="0" marL="457200" rtl="0" algn="l">
              <a:lnSpc>
                <a:spcPct val="116666"/>
              </a:lnSpc>
              <a:spcBef>
                <a:spcPts val="0"/>
              </a:spcBef>
              <a:spcAft>
                <a:spcPts val="0"/>
              </a:spcAft>
              <a:buClr>
                <a:srgbClr val="FFFFFF"/>
              </a:buClr>
              <a:buSzPts val="1400"/>
              <a:buChar char="•"/>
            </a:pPr>
            <a:r>
              <a:rPr lang="en">
                <a:solidFill>
                  <a:srgbClr val="FFFFFF"/>
                </a:solidFill>
                <a:latin typeface="Raleway SemiBold"/>
                <a:ea typeface="Raleway SemiBold"/>
                <a:cs typeface="Raleway SemiBold"/>
                <a:sym typeface="Raleway SemiBold"/>
              </a:rPr>
              <a:t>GreenScore pulls in transaction information using banking APIs Plaid and Yodlee. Then, the AI/ML Models use CarbonKit APIs to categorize the transactions into various types and estimate the carbon footprints. A React.js application displays users’ GreenScores, insights, and rewards in real-time. Redis caches the most frequent queries while PostgreSQL stores the user information. Payments for offsets are handled by Stripe. Node.js or Python are used for the backend logic to perform calculations and integrations. Carbon offset tracking is gamed as well. On top of that, the cloud infrastructure is hosted on Amazon Web Services or Google Cloud Platform for scalability and security. The system is constantly updated effortlessly by using CI/CD pipelines.</a:t>
            </a:r>
            <a:endParaRPr>
              <a:solidFill>
                <a:srgbClr val="FFFFFF"/>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pic>
        <p:nvPicPr>
          <p:cNvPr descr="preencoded.png" id="122" name="Google Shape;122;p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23" name="Google Shape;123;p21"/>
          <p:cNvPicPr preferRelativeResize="0"/>
          <p:nvPr/>
        </p:nvPicPr>
        <p:blipFill rotWithShape="1">
          <a:blip r:embed="rId4">
            <a:alphaModFix/>
          </a:blip>
          <a:srcRect b="0" l="0" r="0" t="0"/>
          <a:stretch/>
        </p:blipFill>
        <p:spPr>
          <a:xfrm>
            <a:off x="642938" y="593754"/>
            <a:ext cx="7951221" cy="313867"/>
          </a:xfrm>
          <a:prstGeom prst="rect">
            <a:avLst/>
          </a:prstGeom>
          <a:noFill/>
          <a:ln>
            <a:noFill/>
          </a:ln>
        </p:spPr>
      </p:pic>
      <p:pic>
        <p:nvPicPr>
          <p:cNvPr descr="preencoded.png" id="124" name="Google Shape;124;p21"/>
          <p:cNvPicPr preferRelativeResize="0"/>
          <p:nvPr/>
        </p:nvPicPr>
        <p:blipFill rotWithShape="1">
          <a:blip r:embed="rId5">
            <a:alphaModFix/>
          </a:blip>
          <a:srcRect b="0" l="0" r="0" t="0"/>
          <a:stretch/>
        </p:blipFill>
        <p:spPr>
          <a:xfrm>
            <a:off x="2728913" y="1233488"/>
            <a:ext cx="4164262" cy="3910013"/>
          </a:xfrm>
          <a:prstGeom prst="rect">
            <a:avLst/>
          </a:prstGeom>
          <a:noFill/>
          <a:ln>
            <a:noFill/>
          </a:ln>
        </p:spPr>
      </p:pic>
      <p:sp>
        <p:nvSpPr>
          <p:cNvPr id="125" name="Google Shape;125;p21"/>
          <p:cNvSpPr/>
          <p:nvPr/>
        </p:nvSpPr>
        <p:spPr>
          <a:xfrm>
            <a:off x="7851944"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126" name="Google Shape;126;p21"/>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TECHNICAL APPROACH</a:t>
            </a:r>
            <a:endParaRPr sz="2400">
              <a:solidFill>
                <a:schemeClr val="dk1"/>
              </a:solidFill>
              <a:latin typeface="Calibri"/>
              <a:ea typeface="Calibri"/>
              <a:cs typeface="Calibri"/>
              <a:sym typeface="Calibri"/>
            </a:endParaRPr>
          </a:p>
        </p:txBody>
      </p:sp>
      <p:sp>
        <p:nvSpPr>
          <p:cNvPr id="127" name="Google Shape;127;p21"/>
          <p:cNvSpPr/>
          <p:nvPr/>
        </p:nvSpPr>
        <p:spPr>
          <a:xfrm>
            <a:off x="800100" y="1495425"/>
            <a:ext cx="7525753" cy="268605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t/>
            </a:r>
            <a:endParaRPr sz="1800">
              <a:solidFill>
                <a:srgbClr val="FFFFFF"/>
              </a:solidFill>
              <a:latin typeface="Raleway SemiBold"/>
              <a:ea typeface="Raleway SemiBold"/>
              <a:cs typeface="Raleway SemiBold"/>
              <a:sym typeface="Raleway SemiBold"/>
            </a:endParaRPr>
          </a:p>
        </p:txBody>
      </p:sp>
      <p:pic>
        <p:nvPicPr>
          <p:cNvPr id="128" name="Google Shape;128;p21"/>
          <p:cNvPicPr preferRelativeResize="0"/>
          <p:nvPr/>
        </p:nvPicPr>
        <p:blipFill>
          <a:blip r:embed="rId6">
            <a:alphaModFix/>
          </a:blip>
          <a:stretch>
            <a:fillRect/>
          </a:stretch>
        </p:blipFill>
        <p:spPr>
          <a:xfrm>
            <a:off x="2391700" y="1529575"/>
            <a:ext cx="4342550" cy="261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pic>
        <p:nvPicPr>
          <p:cNvPr descr="preencoded.png" id="134" name="Google Shape;134;p2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35" name="Google Shape;135;p22"/>
          <p:cNvPicPr preferRelativeResize="0"/>
          <p:nvPr/>
        </p:nvPicPr>
        <p:blipFill rotWithShape="1">
          <a:blip r:embed="rId4">
            <a:alphaModFix/>
          </a:blip>
          <a:srcRect b="0" l="0" r="0" t="0"/>
          <a:stretch/>
        </p:blipFill>
        <p:spPr>
          <a:xfrm>
            <a:off x="642938" y="593754"/>
            <a:ext cx="7951217" cy="313867"/>
          </a:xfrm>
          <a:prstGeom prst="rect">
            <a:avLst/>
          </a:prstGeom>
          <a:noFill/>
          <a:ln>
            <a:noFill/>
          </a:ln>
        </p:spPr>
      </p:pic>
      <p:pic>
        <p:nvPicPr>
          <p:cNvPr descr="preencoded.png" id="136" name="Google Shape;136;p22"/>
          <p:cNvPicPr preferRelativeResize="0"/>
          <p:nvPr/>
        </p:nvPicPr>
        <p:blipFill rotWithShape="1">
          <a:blip r:embed="rId5">
            <a:alphaModFix/>
          </a:blip>
          <a:srcRect b="0" l="0" r="0" t="0"/>
          <a:stretch/>
        </p:blipFill>
        <p:spPr>
          <a:xfrm>
            <a:off x="2728913" y="1233488"/>
            <a:ext cx="4164267" cy="3910013"/>
          </a:xfrm>
          <a:prstGeom prst="rect">
            <a:avLst/>
          </a:prstGeom>
          <a:noFill/>
          <a:ln>
            <a:noFill/>
          </a:ln>
        </p:spPr>
      </p:pic>
      <p:sp>
        <p:nvSpPr>
          <p:cNvPr id="137" name="Google Shape;137;p22"/>
          <p:cNvSpPr/>
          <p:nvPr/>
        </p:nvSpPr>
        <p:spPr>
          <a:xfrm>
            <a:off x="7851940"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138" name="Google Shape;138;p22"/>
          <p:cNvSpPr/>
          <p:nvPr/>
        </p:nvSpPr>
        <p:spPr>
          <a:xfrm>
            <a:off x="-109537" y="962025"/>
            <a:ext cx="9363075" cy="357188"/>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FEASIBILITY &amp; SCALABILITY</a:t>
            </a:r>
            <a:endParaRPr sz="2400">
              <a:solidFill>
                <a:schemeClr val="dk1"/>
              </a:solidFill>
              <a:latin typeface="Calibri"/>
              <a:ea typeface="Calibri"/>
              <a:cs typeface="Calibri"/>
              <a:sym typeface="Calibri"/>
            </a:endParaRPr>
          </a:p>
        </p:txBody>
      </p:sp>
      <p:sp>
        <p:nvSpPr>
          <p:cNvPr id="139" name="Google Shape;139;p22"/>
          <p:cNvSpPr/>
          <p:nvPr/>
        </p:nvSpPr>
        <p:spPr>
          <a:xfrm>
            <a:off x="800100" y="1495425"/>
            <a:ext cx="7553325" cy="2850413"/>
          </a:xfrm>
          <a:prstGeom prst="rect">
            <a:avLst/>
          </a:prstGeom>
          <a:noFill/>
          <a:ln>
            <a:noFill/>
          </a:ln>
        </p:spPr>
        <p:txBody>
          <a:bodyPr anchorCtr="0" anchor="t" bIns="0" lIns="0" spcFirstLastPara="1" rIns="0" wrap="square" tIns="0">
            <a:noAutofit/>
          </a:bodyPr>
          <a:lstStyle/>
          <a:p>
            <a:pPr indent="-323850" lvl="0" marL="457200" rtl="0" algn="l">
              <a:lnSpc>
                <a:spcPct val="116666"/>
              </a:lnSpc>
              <a:spcBef>
                <a:spcPts val="0"/>
              </a:spcBef>
              <a:spcAft>
                <a:spcPts val="0"/>
              </a:spcAft>
              <a:buClr>
                <a:srgbClr val="FFFFFF"/>
              </a:buClr>
              <a:buSzPts val="1500"/>
              <a:buChar char="•"/>
            </a:pPr>
            <a:r>
              <a:rPr lang="en" sz="1500">
                <a:solidFill>
                  <a:srgbClr val="FFFFFF"/>
                </a:solidFill>
                <a:latin typeface="Raleway SemiBold"/>
                <a:ea typeface="Raleway SemiBold"/>
                <a:cs typeface="Raleway SemiBold"/>
                <a:sym typeface="Raleway SemiBold"/>
              </a:rPr>
              <a:t>GreenScore is cost-effective by utilizing APIs like Plaid, CarbonKit, or open-source software like React or Tensorflow. Their cloud infrastructure on AWS or GCP guarantees the platform's modular design can support millions of users. Collaborations with banks and retailers may increase usage, while AI engagement and gamification sustain user retention. The platform’s adaptability facilitates expansion into additional markets and sectors for overreaching sustainable growth.</a:t>
            </a:r>
            <a:endParaRPr sz="1500">
              <a:solidFill>
                <a:srgbClr val="FFFFFF"/>
              </a:solidFill>
              <a:latin typeface="Raleway SemiBold"/>
              <a:ea typeface="Raleway SemiBold"/>
              <a:cs typeface="Raleway SemiBold"/>
              <a:sym typeface="Raleway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pic>
        <p:nvPicPr>
          <p:cNvPr descr="preencoded.png" id="145" name="Google Shape;145;p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46" name="Google Shape;146;p23"/>
          <p:cNvPicPr preferRelativeResize="0"/>
          <p:nvPr/>
        </p:nvPicPr>
        <p:blipFill rotWithShape="1">
          <a:blip r:embed="rId4">
            <a:alphaModFix/>
          </a:blip>
          <a:srcRect b="0" l="0" r="0" t="0"/>
          <a:stretch/>
        </p:blipFill>
        <p:spPr>
          <a:xfrm>
            <a:off x="642938" y="593754"/>
            <a:ext cx="7951217" cy="313867"/>
          </a:xfrm>
          <a:prstGeom prst="rect">
            <a:avLst/>
          </a:prstGeom>
          <a:noFill/>
          <a:ln>
            <a:noFill/>
          </a:ln>
        </p:spPr>
      </p:pic>
      <p:pic>
        <p:nvPicPr>
          <p:cNvPr descr="preencoded.png" id="147" name="Google Shape;147;p23"/>
          <p:cNvPicPr preferRelativeResize="0"/>
          <p:nvPr/>
        </p:nvPicPr>
        <p:blipFill rotWithShape="1">
          <a:blip r:embed="rId5">
            <a:alphaModFix/>
          </a:blip>
          <a:srcRect b="0" l="0" r="0" t="0"/>
          <a:stretch/>
        </p:blipFill>
        <p:spPr>
          <a:xfrm>
            <a:off x="2728913" y="1233488"/>
            <a:ext cx="4164267" cy="3910013"/>
          </a:xfrm>
          <a:prstGeom prst="rect">
            <a:avLst/>
          </a:prstGeom>
          <a:noFill/>
          <a:ln>
            <a:noFill/>
          </a:ln>
        </p:spPr>
      </p:pic>
      <p:sp>
        <p:nvSpPr>
          <p:cNvPr id="148" name="Google Shape;148;p23"/>
          <p:cNvSpPr/>
          <p:nvPr/>
        </p:nvSpPr>
        <p:spPr>
          <a:xfrm>
            <a:off x="7851940" y="797663"/>
            <a:ext cx="751741" cy="96213"/>
          </a:xfrm>
          <a:prstGeom prst="rect">
            <a:avLst/>
          </a:prstGeom>
          <a:noFill/>
          <a:ln>
            <a:noFill/>
          </a:ln>
        </p:spPr>
        <p:txBody>
          <a:bodyPr anchorCtr="0" anchor="t" bIns="0" lIns="0" spcFirstLastPara="1" rIns="0" wrap="square" tIns="0">
            <a:noAutofit/>
          </a:bodyPr>
          <a:lstStyle/>
          <a:p>
            <a:pPr indent="0" lvl="0" marL="0" marR="0" rtl="0" algn="l">
              <a:lnSpc>
                <a:spcPct val="120456"/>
              </a:lnSpc>
              <a:spcBef>
                <a:spcPts val="0"/>
              </a:spcBef>
              <a:spcAft>
                <a:spcPts val="0"/>
              </a:spcAft>
              <a:buClr>
                <a:srgbClr val="FFFFFF"/>
              </a:buClr>
              <a:buSzPts val="600"/>
              <a:buFont typeface="Montserrat SemiBold"/>
              <a:buNone/>
            </a:pPr>
            <a:r>
              <a:rPr lang="en" sz="600">
                <a:solidFill>
                  <a:srgbClr val="FFFFFF"/>
                </a:solidFill>
                <a:latin typeface="Montserrat SemiBold"/>
                <a:ea typeface="Montserrat SemiBold"/>
                <a:cs typeface="Montserrat SemiBold"/>
                <a:sym typeface="Montserrat SemiBold"/>
              </a:rPr>
              <a:t>Community SRM</a:t>
            </a:r>
            <a:endParaRPr sz="600">
              <a:solidFill>
                <a:schemeClr val="dk1"/>
              </a:solidFill>
              <a:latin typeface="Calibri"/>
              <a:ea typeface="Calibri"/>
              <a:cs typeface="Calibri"/>
              <a:sym typeface="Calibri"/>
            </a:endParaRPr>
          </a:p>
        </p:txBody>
      </p:sp>
      <p:sp>
        <p:nvSpPr>
          <p:cNvPr id="149" name="Google Shape;149;p23"/>
          <p:cNvSpPr/>
          <p:nvPr/>
        </p:nvSpPr>
        <p:spPr>
          <a:xfrm>
            <a:off x="-109550" y="938100"/>
            <a:ext cx="9363000" cy="357300"/>
          </a:xfrm>
          <a:prstGeom prst="rect">
            <a:avLst/>
          </a:prstGeom>
          <a:noFill/>
          <a:ln>
            <a:noFill/>
          </a:ln>
        </p:spPr>
        <p:txBody>
          <a:bodyPr anchorCtr="0" anchor="t" bIns="0" lIns="0" spcFirstLastPara="1" rIns="0" wrap="square" tIns="0">
            <a:noAutofit/>
          </a:bodyPr>
          <a:lstStyle/>
          <a:p>
            <a:pPr indent="0" lvl="0" marL="0" marR="0" rtl="0" algn="ctr">
              <a:lnSpc>
                <a:spcPct val="117187"/>
              </a:lnSpc>
              <a:spcBef>
                <a:spcPts val="0"/>
              </a:spcBef>
              <a:spcAft>
                <a:spcPts val="0"/>
              </a:spcAft>
              <a:buClr>
                <a:srgbClr val="FCF961"/>
              </a:buClr>
              <a:buSzPts val="2400"/>
              <a:buFont typeface="Raleway SemiBold"/>
              <a:buNone/>
            </a:pPr>
            <a:r>
              <a:rPr lang="en" sz="2400">
                <a:solidFill>
                  <a:srgbClr val="FCF961"/>
                </a:solidFill>
                <a:latin typeface="Raleway SemiBold"/>
                <a:ea typeface="Raleway SemiBold"/>
                <a:cs typeface="Raleway SemiBold"/>
                <a:sym typeface="Raleway SemiBold"/>
              </a:rPr>
              <a:t>TEAM MEMBERS</a:t>
            </a:r>
            <a:endParaRPr sz="2400">
              <a:solidFill>
                <a:schemeClr val="dk1"/>
              </a:solidFill>
              <a:latin typeface="Calibri"/>
              <a:ea typeface="Calibri"/>
              <a:cs typeface="Calibri"/>
              <a:sym typeface="Calibri"/>
            </a:endParaRPr>
          </a:p>
        </p:txBody>
      </p:sp>
      <p:sp>
        <p:nvSpPr>
          <p:cNvPr id="150" name="Google Shape;150;p23"/>
          <p:cNvSpPr/>
          <p:nvPr/>
        </p:nvSpPr>
        <p:spPr>
          <a:xfrm>
            <a:off x="821150" y="1435650"/>
            <a:ext cx="7501800" cy="32004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Clr>
                <a:srgbClr val="FFFFFF"/>
              </a:buClr>
              <a:buSzPts val="1400"/>
              <a:buFont typeface="Raleway"/>
              <a:buNone/>
            </a:pPr>
            <a:r>
              <a:rPr lang="en" sz="1200">
                <a:solidFill>
                  <a:srgbClr val="FFFFFF"/>
                </a:solidFill>
                <a:latin typeface="Raleway"/>
                <a:ea typeface="Raleway"/>
                <a:cs typeface="Raleway"/>
                <a:sym typeface="Raleway"/>
              </a:rPr>
              <a:t>Team Lead: Rohit Kumar</a:t>
            </a: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Email: rk5108@srmist.edu.in</a:t>
            </a:r>
            <a:br>
              <a:rPr lang="en" sz="1200">
                <a:solidFill>
                  <a:schemeClr val="dk1"/>
                </a:solidFill>
                <a:latin typeface="Raleway"/>
                <a:ea typeface="Raleway"/>
                <a:cs typeface="Raleway"/>
                <a:sym typeface="Raleway"/>
              </a:rPr>
            </a:br>
            <a:r>
              <a:rPr lang="en" sz="1200">
                <a:solidFill>
                  <a:srgbClr val="FFFFFF"/>
                </a:solidFill>
                <a:latin typeface="Raleway"/>
                <a:ea typeface="Raleway"/>
                <a:cs typeface="Raleway"/>
                <a:sym typeface="Raleway"/>
              </a:rPr>
              <a:t>Phone: 6202003348</a:t>
            </a:r>
            <a:br>
              <a:rPr lang="en" sz="1200">
                <a:solidFill>
                  <a:srgbClr val="FFFFFF"/>
                </a:solidFill>
                <a:latin typeface="Raleway"/>
                <a:ea typeface="Raleway"/>
                <a:cs typeface="Raleway"/>
                <a:sym typeface="Raleway"/>
              </a:rPr>
            </a:b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Member 2: Kumar Tejash</a:t>
            </a: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Email: kmrtejash@gmail.com</a:t>
            </a:r>
            <a:br>
              <a:rPr lang="en" sz="1200">
                <a:solidFill>
                  <a:schemeClr val="dk1"/>
                </a:solidFill>
                <a:latin typeface="Raleway"/>
                <a:ea typeface="Raleway"/>
                <a:cs typeface="Raleway"/>
                <a:sym typeface="Raleway"/>
              </a:rPr>
            </a:br>
            <a:r>
              <a:rPr lang="en" sz="1200">
                <a:solidFill>
                  <a:srgbClr val="FFFFFF"/>
                </a:solidFill>
                <a:latin typeface="Raleway"/>
                <a:ea typeface="Raleway"/>
                <a:cs typeface="Raleway"/>
                <a:sym typeface="Raleway"/>
              </a:rPr>
              <a:t>Phone: 7294928700</a:t>
            </a:r>
            <a:br>
              <a:rPr lang="en" sz="1200">
                <a:solidFill>
                  <a:srgbClr val="FFFFFF"/>
                </a:solidFill>
                <a:latin typeface="Raleway"/>
                <a:ea typeface="Raleway"/>
                <a:cs typeface="Raleway"/>
                <a:sym typeface="Raleway"/>
              </a:rPr>
            </a:b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Member 3 : Rahul Negi</a:t>
            </a: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Email: rahulnegi0456@gmail.com</a:t>
            </a:r>
            <a:br>
              <a:rPr lang="en" sz="1200">
                <a:solidFill>
                  <a:schemeClr val="dk1"/>
                </a:solidFill>
                <a:latin typeface="Raleway"/>
                <a:ea typeface="Raleway"/>
                <a:cs typeface="Raleway"/>
                <a:sym typeface="Raleway"/>
              </a:rPr>
            </a:br>
            <a:r>
              <a:rPr lang="en" sz="1200">
                <a:solidFill>
                  <a:srgbClr val="FFFFFF"/>
                </a:solidFill>
                <a:latin typeface="Raleway"/>
                <a:ea typeface="Raleway"/>
                <a:cs typeface="Raleway"/>
                <a:sym typeface="Raleway"/>
              </a:rPr>
              <a:t>Phone: 730082002</a:t>
            </a:r>
            <a:br>
              <a:rPr lang="en" sz="1200">
                <a:solidFill>
                  <a:srgbClr val="FFFFFF"/>
                </a:solidFill>
                <a:latin typeface="Raleway"/>
                <a:ea typeface="Raleway"/>
                <a:cs typeface="Raleway"/>
                <a:sym typeface="Raleway"/>
              </a:rPr>
            </a:b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Member 4 : Ayush Baoker</a:t>
            </a:r>
            <a:br>
              <a:rPr lang="en" sz="1200">
                <a:solidFill>
                  <a:srgbClr val="FFFFFF"/>
                </a:solidFill>
                <a:latin typeface="Raleway"/>
                <a:ea typeface="Raleway"/>
                <a:cs typeface="Raleway"/>
                <a:sym typeface="Raleway"/>
              </a:rPr>
            </a:br>
            <a:r>
              <a:rPr lang="en" sz="1200">
                <a:solidFill>
                  <a:srgbClr val="FFFFFF"/>
                </a:solidFill>
                <a:latin typeface="Raleway"/>
                <a:ea typeface="Raleway"/>
                <a:cs typeface="Raleway"/>
                <a:sym typeface="Raleway"/>
              </a:rPr>
              <a:t>Email:	ayush.baoker@gmail.com</a:t>
            </a:r>
            <a:br>
              <a:rPr lang="en" sz="1200">
                <a:solidFill>
                  <a:schemeClr val="dk1"/>
                </a:solidFill>
                <a:latin typeface="Raleway"/>
                <a:ea typeface="Raleway"/>
                <a:cs typeface="Raleway"/>
                <a:sym typeface="Raleway"/>
              </a:rPr>
            </a:br>
            <a:r>
              <a:rPr lang="en" sz="1200">
                <a:solidFill>
                  <a:srgbClr val="FFFFFF"/>
                </a:solidFill>
                <a:latin typeface="Raleway"/>
                <a:ea typeface="Raleway"/>
                <a:cs typeface="Raleway"/>
                <a:sym typeface="Raleway"/>
              </a:rPr>
              <a:t>Phone: 9685932207</a:t>
            </a:r>
            <a:endParaRPr sz="1200">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